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2"/>
  </p:notesMasterIdLst>
  <p:sldIdLst>
    <p:sldId id="257" r:id="rId5"/>
    <p:sldId id="3878" r:id="rId6"/>
    <p:sldId id="3879" r:id="rId7"/>
    <p:sldId id="3880" r:id="rId8"/>
    <p:sldId id="3881" r:id="rId9"/>
    <p:sldId id="3882" r:id="rId10"/>
    <p:sldId id="3883" r:id="rId11"/>
    <p:sldId id="3884" r:id="rId12"/>
    <p:sldId id="3885" r:id="rId13"/>
    <p:sldId id="3901" r:id="rId14"/>
    <p:sldId id="3886" r:id="rId15"/>
    <p:sldId id="3890" r:id="rId16"/>
    <p:sldId id="3889" r:id="rId17"/>
    <p:sldId id="3891" r:id="rId18"/>
    <p:sldId id="3887" r:id="rId19"/>
    <p:sldId id="3888" r:id="rId20"/>
    <p:sldId id="3892" r:id="rId21"/>
    <p:sldId id="3893" r:id="rId22"/>
    <p:sldId id="3894" r:id="rId23"/>
    <p:sldId id="3895" r:id="rId24"/>
    <p:sldId id="3896" r:id="rId25"/>
    <p:sldId id="3897" r:id="rId26"/>
    <p:sldId id="3898" r:id="rId27"/>
    <p:sldId id="3899" r:id="rId28"/>
    <p:sldId id="3900" r:id="rId29"/>
    <p:sldId id="3902" r:id="rId30"/>
    <p:sldId id="3871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Effra" panose="020B0604020202020204" charset="0"/>
      <p:regular r:id="rId39"/>
      <p:bold r:id="rId40"/>
      <p:italic r:id="rId41"/>
      <p:boldItalic r:id="rId42"/>
    </p:embeddedFont>
    <p:embeddedFont>
      <p:font typeface="Effra Medium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9F"/>
    <a:srgbClr val="FFFFFF"/>
    <a:srgbClr val="E40070"/>
    <a:srgbClr val="FFAD00"/>
    <a:srgbClr val="ED7D31"/>
    <a:srgbClr val="2F5597"/>
    <a:srgbClr val="4FB54A"/>
    <a:srgbClr val="595959"/>
    <a:srgbClr val="FFAE00"/>
    <a:srgbClr val="83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79898-F502-DDA0-0A2E-965005A98F30}" v="11" dt="2021-09-30T13:02:13.460"/>
    <p1510:client id="{E801E0C2-EC15-4E2F-8CB1-FE76618A9AE9}" v="2175" dt="2021-09-29T13:14:27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4959" autoAdjust="0"/>
  </p:normalViewPr>
  <p:slideViewPr>
    <p:cSldViewPr snapToGrid="0">
      <p:cViewPr varScale="1">
        <p:scale>
          <a:sx n="67" d="100"/>
          <a:sy n="67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825DB-5AE6-4F40-B147-204F1A322932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0C5DD-C807-48EE-9B2D-346FA9623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10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569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Target are customers who received different unica offers and customer who are spending more into poker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682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 customers are not target</a:t>
            </a:r>
          </a:p>
          <a:p>
            <a:r>
              <a:rPr lang="en-GB" dirty="0"/>
              <a:t>Customers with more distinct offers are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86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Targets spends more on poker, not valid for the first interval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46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device is unknow, less likely to give promotions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039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device is unknow, less likely to give promotions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62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 customers are not receiving as many unica offers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06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easily see the non targets and somehow see the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Rely on poker </a:t>
            </a:r>
            <a:r>
              <a:rPr lang="en-GB" dirty="0" err="1"/>
              <a:t>ltv</a:t>
            </a:r>
            <a:r>
              <a:rPr lang="en-GB" dirty="0"/>
              <a:t>, </a:t>
            </a:r>
            <a:r>
              <a:rPr lang="en-GB" dirty="0" err="1"/>
              <a:t>plataform</a:t>
            </a:r>
            <a:r>
              <a:rPr lang="en-GB" dirty="0"/>
              <a:t> web and phone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55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Target are customers who received different unica offers and customer who are spending more into poker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C5DD-C807-48EE-9B2D-346FA96238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42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60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62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25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24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13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36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79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471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570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272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49DC-83EE-4833-A1C9-3383866DA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01B0E-66AC-4060-ADBD-24BDEDC2E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6864C-A6FC-4139-82C2-86054AB0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6D58B-00A8-424A-BAF7-7851C9A8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51C5-923B-407F-B186-7448D666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58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041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8433-5586-46A8-BF2F-4711C230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717E8-6A65-45DB-8FB9-CD8189D7C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262F-D580-464F-8791-B0581D80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C648-03BB-4746-A44B-D277D102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180EB-B9A8-4C0A-8113-85C6A715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090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754-D38F-4B80-917D-EC7A05C0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39D39-49FB-4633-8DEC-41B9B393E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EF7AC-F214-4EC6-B09A-06E8F8A4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BE6CF-E9BC-4E9E-B088-8DF3F064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F2D34-62B1-495B-9FBC-7DF37E5A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550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8A00-B282-495C-BF60-3958E70E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D7609-8291-4E1A-BE64-53A429C81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9332C-D11E-4DDD-884A-6A9C88706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A2D4D-D22B-46BE-827D-3EF2F380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5A9E2-5AFC-49D0-8FDB-2365995A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C313-8101-4BF2-AFC8-8C923417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951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E39A3-0613-4B5B-A7E5-A853DBDF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9FAF0-0115-426D-A9A7-B05359CBF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AD964-F807-4DFE-B301-4AA94DFFA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71594-34EF-454A-8433-19A00A88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C5288-C445-48EB-9862-0028B7588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0C5B7-4C72-40F7-B741-10654B8C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40FB3-954C-42DF-AA36-04748A8D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1026C-DEAC-40A4-94AF-E621446E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707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55A6-9A63-4877-A2D3-22DE6C05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74DEB-C74F-4094-BA23-A2A5E5F8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8965B-CC31-47A1-A642-6EB41263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935AA-21DA-48A7-8446-6C284844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761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59E0D-5BE9-419D-9AB2-0D7CEA8A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458DF-FC27-4363-BF3E-7934FF32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1891E-CCF7-4921-84BC-2CD175CB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77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9FEE-2081-4DDA-941A-70E37B91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BEFB2-9ED4-4AF3-A120-D059E19F6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B3CFB-2163-43C2-B9ED-6A126B143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B048F-4D23-4734-9074-1E80D4D9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97605-79DD-4905-806A-E9516839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88E50-6476-4798-BB0C-CC75581D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117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29C3-39EF-489D-B4B5-3CAB382E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8C364B-6D9A-4308-9731-FCB723C4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FCD23-D505-44E9-9E2D-C95BEAA51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FC2F8-AE75-4F65-8EFE-DDB65FE1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02B21-30B3-4FBF-A95B-A7702348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0A055-EA84-4E4F-8065-550B2EFA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5230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B56C-3C24-43FE-A89D-B96CE614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85F2E-BA97-4334-BE52-102663F12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12919-2515-486B-BF2D-1AC0D912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E4231-D791-479E-900A-DA30CDA4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B836-9250-49A4-BDEA-BCCC8EA0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490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C4DE9-4453-4E0B-82EA-6B9178C77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0D791-D6F1-4795-B377-9F5623112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34619-65FA-4932-BD3E-C101DC11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127A5-7354-4284-9AFF-01CE798F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EBD98-D7E7-4C2A-A39D-76D5DC56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07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64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64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16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70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58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9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45354-2AD9-4265-9B34-732AD0B8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F1C0C-0FA7-48E8-B762-AC717395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FBFEF-E1A9-4C40-B4E3-8C46BDEF0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CCA44-512E-4FAE-9000-5487CE6F235B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176B-D561-4E07-B5E8-7894D05FB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00322-7A47-4FEC-9F18-6D399AE43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734F7-C194-4612-81D0-8F02FC20CD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18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7" r:id="rId4"/>
    <p:sldLayoutId id="2147483668" r:id="rId5"/>
    <p:sldLayoutId id="2147483669" r:id="rId6"/>
    <p:sldLayoutId id="2147483670" r:id="rId7"/>
    <p:sldLayoutId id="2147483673" r:id="rId8"/>
    <p:sldLayoutId id="2147483674" r:id="rId9"/>
    <p:sldLayoutId id="2147483663" r:id="rId10"/>
    <p:sldLayoutId id="2147483664" r:id="rId11"/>
    <p:sldLayoutId id="2147483665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66" r:id="rId18"/>
    <p:sldLayoutId id="2147483649" r:id="rId19"/>
    <p:sldLayoutId id="2147483650" r:id="rId20"/>
    <p:sldLayoutId id="2147483651" r:id="rId21"/>
    <p:sldLayoutId id="2147483652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8B8780-C3FB-8D40-9AEF-1E92C9D55153}"/>
              </a:ext>
            </a:extLst>
          </p:cNvPr>
          <p:cNvSpPr txBox="1">
            <a:spLocks/>
          </p:cNvSpPr>
          <p:nvPr/>
        </p:nvSpPr>
        <p:spPr>
          <a:xfrm>
            <a:off x="3200401" y="4106488"/>
            <a:ext cx="5966846" cy="789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3500" spc="300" dirty="0" err="1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Xsell</a:t>
            </a:r>
            <a:r>
              <a:rPr lang="en-GB" sz="3500" spc="300" dirty="0">
                <a:solidFill>
                  <a:srgbClr val="FFAE00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 - sports</a:t>
            </a:r>
          </a:p>
        </p:txBody>
      </p:sp>
    </p:spTree>
    <p:extLst>
      <p:ext uri="{BB962C8B-B14F-4D97-AF65-F5344CB8AC3E}">
        <p14:creationId xmlns:p14="http://schemas.microsoft.com/office/powerpoint/2010/main" val="174060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LTV poker vs unique unica offers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FFA1535-C13C-40DD-9BD2-3725C62D4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06" y="2343150"/>
            <a:ext cx="36861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F5007FD9-715F-4A72-A614-13D3D56E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173" y="2343150"/>
            <a:ext cx="36861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49F474-975B-4E7F-A35B-178D2860542B}"/>
              </a:ext>
            </a:extLst>
          </p:cNvPr>
          <p:cNvSpPr txBox="1"/>
          <p:nvPr/>
        </p:nvSpPr>
        <p:spPr>
          <a:xfrm>
            <a:off x="1691640" y="1642348"/>
            <a:ext cx="880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Ltv</a:t>
            </a:r>
            <a:r>
              <a:rPr lang="en-GB" dirty="0"/>
              <a:t> &gt; 100 </a:t>
            </a:r>
            <a:r>
              <a:rPr lang="en-GB" dirty="0" err="1"/>
              <a:t>usd</a:t>
            </a:r>
            <a:r>
              <a:rPr lang="en-GB" dirty="0"/>
              <a:t> (</a:t>
            </a:r>
            <a:r>
              <a:rPr lang="en-GB" dirty="0" err="1"/>
              <a:t>avg</a:t>
            </a:r>
            <a:r>
              <a:rPr lang="en-GB" dirty="0"/>
              <a:t> 4.6 unique camp)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DEA3E-A983-4A12-BFD9-BC1D56677FCB}"/>
              </a:ext>
            </a:extLst>
          </p:cNvPr>
          <p:cNvSpPr txBox="1"/>
          <p:nvPr/>
        </p:nvSpPr>
        <p:spPr>
          <a:xfrm>
            <a:off x="6732270" y="1642348"/>
            <a:ext cx="366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Ltv</a:t>
            </a:r>
            <a:r>
              <a:rPr lang="en-GB" dirty="0"/>
              <a:t> &lt;= 100 </a:t>
            </a:r>
            <a:r>
              <a:rPr lang="en-GB" dirty="0" err="1"/>
              <a:t>usd</a:t>
            </a:r>
            <a:r>
              <a:rPr lang="en-GB" dirty="0"/>
              <a:t> (</a:t>
            </a:r>
            <a:r>
              <a:rPr lang="en-GB" dirty="0" err="1"/>
              <a:t>avg</a:t>
            </a:r>
            <a:r>
              <a:rPr lang="en-GB" dirty="0"/>
              <a:t> 3.9 unique camp)</a:t>
            </a:r>
          </a:p>
        </p:txBody>
      </p:sp>
    </p:spTree>
    <p:extLst>
      <p:ext uri="{BB962C8B-B14F-4D97-AF65-F5344CB8AC3E}">
        <p14:creationId xmlns:p14="http://schemas.microsoft.com/office/powerpoint/2010/main" val="147884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Just US customers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ED3B31-B3D1-4403-B132-1CA9DABC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23" y="2171700"/>
            <a:ext cx="36861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EC43C7B-623C-41D6-A07A-81256FFD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93" y="2171700"/>
            <a:ext cx="36861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Just US customers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AFB2CC9-1A76-40C6-9542-4D93D2F65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45" y="996789"/>
            <a:ext cx="5045710" cy="486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9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Just US customers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8FD7309-F37D-4F13-9DAD-151602072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066800"/>
            <a:ext cx="44958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02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Just US customers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5781232-54BA-4E9B-932A-286D878A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03" y="1345180"/>
            <a:ext cx="5795963" cy="44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94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Just US customers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04C125-F9F8-4540-BA9A-C865A56C0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0" y="195834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7FFBC90-B6AE-4F9B-B390-895FC80B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590" y="195834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797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Just US customers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D66F59-A041-459C-8C20-064FF389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60" y="195834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2266D44-5E83-4DC1-A0D2-5751B0630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4" y="195834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55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Non-US customers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E7CB1B7-A182-4F23-8524-A3568A7ED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29" y="1120140"/>
            <a:ext cx="4789816" cy="46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1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Non-US customers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6984BBF-B050-4EF2-972C-06F8A30E9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066800"/>
            <a:ext cx="44958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77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Non-US customers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BA43BB4-8964-44EF-BBAD-148D6EDEC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56" y="1368290"/>
            <a:ext cx="5878830" cy="45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2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06ED2-3039-4E4B-BF4F-7A9EA87CEFE6}"/>
              </a:ext>
            </a:extLst>
          </p:cNvPr>
          <p:cNvSpPr txBox="1"/>
          <p:nvPr/>
        </p:nvSpPr>
        <p:spPr>
          <a:xfrm>
            <a:off x="283071" y="1188720"/>
            <a:ext cx="1140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Customer is target when:</a:t>
            </a:r>
          </a:p>
          <a:p>
            <a:pPr marL="285750" indent="-285750">
              <a:buFontTx/>
              <a:buChar char="-"/>
            </a:pPr>
            <a:r>
              <a:rPr lang="en-GB" dirty="0"/>
              <a:t>Was playing casino, poker or both in the past</a:t>
            </a:r>
          </a:p>
          <a:p>
            <a:pPr marL="285750" indent="-285750">
              <a:buFontTx/>
              <a:buChar char="-"/>
            </a:pPr>
            <a:r>
              <a:rPr lang="en-GB" dirty="0"/>
              <a:t>Started to play sports at some point</a:t>
            </a:r>
          </a:p>
          <a:p>
            <a:pPr marL="285750" indent="-285750">
              <a:buFontTx/>
              <a:buChar char="-"/>
            </a:pPr>
            <a:r>
              <a:rPr lang="en-GB" dirty="0"/>
              <a:t>Successfully spent non bonus money on sports</a:t>
            </a:r>
          </a:p>
        </p:txBody>
      </p:sp>
    </p:spTree>
    <p:extLst>
      <p:ext uri="{BB962C8B-B14F-4D97-AF65-F5344CB8AC3E}">
        <p14:creationId xmlns:p14="http://schemas.microsoft.com/office/powerpoint/2010/main" val="1946538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Non-US customers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DE9F1A1-44DC-4466-8692-79D7A2A87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5260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4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Non-US customers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1BC295C-EADB-4F69-A511-11DA8208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195834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546ADA4-2955-4FCD-B115-1902CE265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95834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No country information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6B631AF-2EAA-453D-A456-FC242A0C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32" y="1234440"/>
            <a:ext cx="4730535" cy="45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03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No country information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C648044-551A-4E33-A293-D8F585A5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066800"/>
            <a:ext cx="45529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632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No country information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2E89B50-73F6-4A78-BD7F-FC9733D3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128" y="983552"/>
            <a:ext cx="6321743" cy="489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329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No country information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9DE45B3-853B-4B77-9269-A02C79E6A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9D9C417C-6B99-499B-ADFF-F8282A27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175260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439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203BD-2C76-4D1A-9114-1703F9C9DF5B}"/>
              </a:ext>
            </a:extLst>
          </p:cNvPr>
          <p:cNvSpPr txBox="1"/>
          <p:nvPr/>
        </p:nvSpPr>
        <p:spPr>
          <a:xfrm>
            <a:off x="388620" y="1303020"/>
            <a:ext cx="11349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US customers are receiving less different unica offers.</a:t>
            </a:r>
          </a:p>
          <a:p>
            <a:pPr marL="285750" indent="-285750">
              <a:buFontTx/>
              <a:buChar char="-"/>
            </a:pPr>
            <a:r>
              <a:rPr lang="en-GB" dirty="0"/>
              <a:t>US customers, are less likely to cross sell. It can be because of unica offers.</a:t>
            </a:r>
          </a:p>
          <a:p>
            <a:pPr marL="285750" indent="-285750">
              <a:buFontTx/>
              <a:buChar char="-"/>
            </a:pPr>
            <a:r>
              <a:rPr lang="en-GB" dirty="0"/>
              <a:t>LTV in poker plays a role. Higher the LTV in poker, more likely is the customer to cross sell.</a:t>
            </a:r>
          </a:p>
          <a:p>
            <a:pPr marL="285750" indent="-285750">
              <a:buFontTx/>
              <a:buChar char="-"/>
            </a:pPr>
            <a:r>
              <a:rPr lang="en-GB" dirty="0"/>
              <a:t>Higher LTV customers receive more different unica offers. But the difference is not that big (4.6 vs 3.9).</a:t>
            </a:r>
          </a:p>
          <a:p>
            <a:pPr marL="285750" indent="-285750">
              <a:buFontTx/>
              <a:buChar char="-"/>
            </a:pPr>
            <a:r>
              <a:rPr lang="en-GB" dirty="0"/>
              <a:t>Depending on the demography, features like device, have some importance.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dirty="0"/>
              <a:t>Further investigation need to occur, specially to see why us customers are receiving less unica offers.</a:t>
            </a:r>
          </a:p>
        </p:txBody>
      </p:sp>
    </p:spTree>
    <p:extLst>
      <p:ext uri="{BB962C8B-B14F-4D97-AF65-F5344CB8AC3E}">
        <p14:creationId xmlns:p14="http://schemas.microsoft.com/office/powerpoint/2010/main" val="265800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3AAD45-44BC-408C-8252-A10CDB501C7C}"/>
              </a:ext>
            </a:extLst>
          </p:cNvPr>
          <p:cNvSpPr txBox="1"/>
          <p:nvPr/>
        </p:nvSpPr>
        <p:spPr>
          <a:xfrm>
            <a:off x="3259666" y="2967335"/>
            <a:ext cx="567266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Effra Medium" panose="020B0603020203020204" pitchFamily="34" charset="0"/>
                <a:cs typeface="Effra Medium" panose="020B0603020203020204" pitchFamily="34" charset="0"/>
              </a:rPr>
              <a:t>Thank You</a:t>
            </a:r>
            <a:endParaRPr lang="en-US" sz="2000" dirty="0">
              <a:solidFill>
                <a:schemeClr val="bg1"/>
              </a:solidFill>
              <a:latin typeface="Effra" panose="020B0603020203020204" pitchFamily="34" charset="0"/>
              <a:cs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75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D9DF8-6C4A-46A7-986D-825A58694162}"/>
              </a:ext>
            </a:extLst>
          </p:cNvPr>
          <p:cNvSpPr txBox="1"/>
          <p:nvPr/>
        </p:nvSpPr>
        <p:spPr>
          <a:xfrm>
            <a:off x="283071" y="1348740"/>
            <a:ext cx="10872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CL360_Bio_Mart</a:t>
            </a:r>
          </a:p>
          <a:p>
            <a:r>
              <a:rPr lang="en-GB" dirty="0"/>
              <a:t>CL360_Casino_Mart</a:t>
            </a:r>
          </a:p>
          <a:p>
            <a:r>
              <a:rPr lang="en-GB" dirty="0"/>
              <a:t>CL360_Poker_360</a:t>
            </a:r>
          </a:p>
          <a:p>
            <a:r>
              <a:rPr lang="en-GB" dirty="0"/>
              <a:t>Unica</a:t>
            </a:r>
          </a:p>
          <a:p>
            <a:r>
              <a:rPr lang="en-GB" dirty="0"/>
              <a:t>LTV2.0 (LTV for 365 days)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22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Embedding of the 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8850E-CE1D-47BB-8119-B79AA481F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172" y="1034415"/>
            <a:ext cx="4967655" cy="478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55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Simple RF classifier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08CF7E-C1FB-45A5-805C-95A55A329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466850"/>
            <a:ext cx="45529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652A8E01-8580-4A84-B555-9E28AE87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490" y="1214646"/>
            <a:ext cx="4552950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Accuracy: 0.87 Precision: 0.87 Recall: 0.87 f1_score: 0.87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7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Feature Importance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3E085F-F235-40CC-AD9E-B6CD72815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83" y="1270344"/>
            <a:ext cx="5818823" cy="45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6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Feature Importance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9EC496-2D98-402C-8511-5043E616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5260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2BAFC3B-463E-4E8F-AC9C-0F4170E0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20" y="175260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27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Feature Importance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3CF6F9C-6AA4-4231-BA3C-68586B30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4" y="175260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6E97B8E-4224-4B7F-B21C-76BB1D0A3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5260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84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7238E4-4C95-4424-86FD-35FEB5E25F45}"/>
              </a:ext>
            </a:extLst>
          </p:cNvPr>
          <p:cNvSpPr txBox="1">
            <a:spLocks/>
          </p:cNvSpPr>
          <p:nvPr/>
        </p:nvSpPr>
        <p:spPr>
          <a:xfrm>
            <a:off x="283071" y="293233"/>
            <a:ext cx="5426166" cy="567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700" dirty="0"/>
              <a:t>Feature Importance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55F05D-B773-4D86-92A6-E96C5B3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91F7357-8A9D-4E8B-B383-FBFCB1ABB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1190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93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utterIntlTemplate_2021" id="{45F171BB-82C5-4CAB-B911-2BD3A34CEE0E}" vid="{E7B82CFC-BEC4-4FA7-A0E2-AA8E3DAA2A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8D74BEC60653418D259356581C779B" ma:contentTypeVersion="11" ma:contentTypeDescription="Create a new document." ma:contentTypeScope="" ma:versionID="f69e535df4f237d6f357cbbd7e26c93e">
  <xsd:schema xmlns:xsd="http://www.w3.org/2001/XMLSchema" xmlns:xs="http://www.w3.org/2001/XMLSchema" xmlns:p="http://schemas.microsoft.com/office/2006/metadata/properties" xmlns:ns2="29947d8a-3b9e-4174-b8cf-3a0f9c432392" xmlns:ns3="50210fc5-53b4-4243-9b1a-6a05a5e3da93" targetNamespace="http://schemas.microsoft.com/office/2006/metadata/properties" ma:root="true" ma:fieldsID="ac199cfa146e3c20b4812b206e4823a2" ns2:_="" ns3:_="">
    <xsd:import namespace="29947d8a-3b9e-4174-b8cf-3a0f9c432392"/>
    <xsd:import namespace="50210fc5-53b4-4243-9b1a-6a05a5e3da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47d8a-3b9e-4174-b8cf-3a0f9c4323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210fc5-53b4-4243-9b1a-6a05a5e3da9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5FBF52-655A-4362-9A5D-22C271F68B0E}">
  <ds:schemaRefs>
    <ds:schemaRef ds:uri="29947d8a-3b9e-4174-b8cf-3a0f9c432392"/>
    <ds:schemaRef ds:uri="50210fc5-53b4-4243-9b1a-6a05a5e3da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8AC9B27-DD67-4132-A332-C59858C1438E}">
  <ds:schemaRefs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50210fc5-53b4-4243-9b1a-6a05a5e3da93"/>
    <ds:schemaRef ds:uri="29947d8a-3b9e-4174-b8cf-3a0f9c432392"/>
  </ds:schemaRefs>
</ds:datastoreItem>
</file>

<file path=customXml/itemProps3.xml><?xml version="1.0" encoding="utf-8"?>
<ds:datastoreItem xmlns:ds="http://schemas.openxmlformats.org/officeDocument/2006/customXml" ds:itemID="{B53BADF5-325C-4A99-BC17-EB99DF9A25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Sportsbook</Template>
  <TotalTime>2828</TotalTime>
  <Words>372</Words>
  <Application>Microsoft Office PowerPoint</Application>
  <PresentationFormat>Widescreen</PresentationFormat>
  <Paragraphs>67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 Light</vt:lpstr>
      <vt:lpstr>Effra</vt:lpstr>
      <vt:lpstr>Calibri</vt:lpstr>
      <vt:lpstr>Courier New</vt:lpstr>
      <vt:lpstr>Effra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O'Sullivan</dc:creator>
  <cp:lastModifiedBy>Romulo Pinto Paiva Amaral</cp:lastModifiedBy>
  <cp:revision>35</cp:revision>
  <dcterms:created xsi:type="dcterms:W3CDTF">2021-08-19T09:22:52Z</dcterms:created>
  <dcterms:modified xsi:type="dcterms:W3CDTF">2022-04-28T18:19:28Z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0x010100338D74BEC60653418D259356581C779B</vt:lpwstr>
  </property>
</Properties>
</file>